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5" r:id="rId3"/>
    <p:sldMasterId id="2147483733" r:id="rId4"/>
    <p:sldMasterId id="2147483752" r:id="rId5"/>
  </p:sldMasterIdLst>
  <p:notesMasterIdLst>
    <p:notesMasterId r:id="rId44"/>
  </p:notesMasterIdLst>
  <p:sldIdLst>
    <p:sldId id="258" r:id="rId6"/>
    <p:sldId id="340" r:id="rId7"/>
    <p:sldId id="256" r:id="rId8"/>
    <p:sldId id="325" r:id="rId9"/>
    <p:sldId id="260" r:id="rId10"/>
    <p:sldId id="282" r:id="rId11"/>
    <p:sldId id="326" r:id="rId12"/>
    <p:sldId id="327" r:id="rId13"/>
    <p:sldId id="328" r:id="rId14"/>
    <p:sldId id="329" r:id="rId15"/>
    <p:sldId id="330" r:id="rId16"/>
    <p:sldId id="331" r:id="rId17"/>
    <p:sldId id="341" r:id="rId18"/>
    <p:sldId id="332" r:id="rId19"/>
    <p:sldId id="333" r:id="rId20"/>
    <p:sldId id="334" r:id="rId21"/>
    <p:sldId id="335" r:id="rId22"/>
    <p:sldId id="336" r:id="rId23"/>
    <p:sldId id="337" r:id="rId24"/>
    <p:sldId id="316" r:id="rId25"/>
    <p:sldId id="312" r:id="rId26"/>
    <p:sldId id="310" r:id="rId27"/>
    <p:sldId id="293" r:id="rId28"/>
    <p:sldId id="311" r:id="rId29"/>
    <p:sldId id="313" r:id="rId30"/>
    <p:sldId id="280" r:id="rId31"/>
    <p:sldId id="283" r:id="rId32"/>
    <p:sldId id="276" r:id="rId33"/>
    <p:sldId id="314" r:id="rId34"/>
    <p:sldId id="294" r:id="rId35"/>
    <p:sldId id="322" r:id="rId36"/>
    <p:sldId id="299" r:id="rId37"/>
    <p:sldId id="300" r:id="rId38"/>
    <p:sldId id="315" r:id="rId39"/>
    <p:sldId id="304" r:id="rId40"/>
    <p:sldId id="305" r:id="rId41"/>
    <p:sldId id="338"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340"/>
            <p14:sldId id="256"/>
            <p14:sldId id="325"/>
          </p14:sldIdLst>
        </p14:section>
        <p14:section name="Introduction" id="{ECBE6B28-7418-4569-ADA6-F40E0F805A9C}">
          <p14:sldIdLst>
            <p14:sldId id="260"/>
            <p14:sldId id="282"/>
            <p14:sldId id="326"/>
            <p14:sldId id="327"/>
            <p14:sldId id="328"/>
            <p14:sldId id="329"/>
            <p14:sldId id="330"/>
            <p14:sldId id="331"/>
            <p14:sldId id="341"/>
            <p14:sldId id="332"/>
            <p14:sldId id="333"/>
            <p14:sldId id="334"/>
            <p14:sldId id="335"/>
            <p14:sldId id="336"/>
            <p14:sldId id="337"/>
            <p14:sldId id="316"/>
            <p14:sldId id="312"/>
          </p14:sldIdLst>
        </p14:section>
        <p14:section name="Containers" id="{E575AD71-CE06-4408-BA8A-83D46DBC1322}">
          <p14:sldIdLst/>
        </p14:section>
        <p14:section name="Container Image" id="{18B1465A-0FB9-45C4-968F-FAF226CEBEC0}">
          <p14:sldIdLst/>
        </p14:section>
        <p14:section name="Microservices" id="{E4782C6F-DB91-433C-B5DE-05404ECAE8BE}">
          <p14:sldIdLst>
            <p14:sldId id="310"/>
            <p14:sldId id="293"/>
            <p14:sldId id="311"/>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322"/>
            <p14:sldId id="299"/>
            <p14:sldId id="300"/>
            <p14:sldId id="315"/>
            <p14:sldId id="304"/>
            <p14:sldId id="305"/>
            <p14:sldId id="338"/>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1505" autoAdjust="0"/>
  </p:normalViewPr>
  <p:slideViewPr>
    <p:cSldViewPr snapToGrid="0">
      <p:cViewPr varScale="1">
        <p:scale>
          <a:sx n="82" d="100"/>
          <a:sy n="82" d="100"/>
        </p:scale>
        <p:origin x="4278" y="96"/>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10/17/2017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DevOps, Containers and Next Generation Micro Services</a:t>
            </a:r>
          </a:p>
          <a:p>
            <a:r>
              <a:rPr lang="en-US" dirty="0"/>
              <a:t>Abstract: 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4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483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34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13</a:t>
            </a:fld>
            <a:endParaRPr lang="en-US"/>
          </a:p>
        </p:txBody>
      </p:sp>
    </p:spTree>
    <p:extLst>
      <p:ext uri="{BB962C8B-B14F-4D97-AF65-F5344CB8AC3E}">
        <p14:creationId xmlns:p14="http://schemas.microsoft.com/office/powerpoint/2010/main" val="274012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14</a:t>
            </a:fld>
            <a:endParaRPr lang="en-US"/>
          </a:p>
        </p:txBody>
      </p:sp>
    </p:spTree>
    <p:extLst>
      <p:ext uri="{BB962C8B-B14F-4D97-AF65-F5344CB8AC3E}">
        <p14:creationId xmlns:p14="http://schemas.microsoft.com/office/powerpoint/2010/main" val="2995727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One Marketing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84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200645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3209127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Dockerized</a:t>
            </a:r>
            <a:r>
              <a:rPr lang="en-US" dirty="0"/>
              <a:t> Apps are fully portable.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0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19</a:t>
            </a:fld>
            <a:endParaRPr lang="en-US"/>
          </a:p>
        </p:txBody>
      </p:sp>
    </p:spTree>
    <p:extLst>
      <p:ext uri="{BB962C8B-B14F-4D97-AF65-F5344CB8AC3E}">
        <p14:creationId xmlns:p14="http://schemas.microsoft.com/office/powerpoint/2010/main" val="152095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a:t>
            </a:fld>
            <a:endParaRPr lang="en-US"/>
          </a:p>
        </p:txBody>
      </p:sp>
    </p:spTree>
    <p:extLst>
      <p:ext uri="{BB962C8B-B14F-4D97-AF65-F5344CB8AC3E}">
        <p14:creationId xmlns:p14="http://schemas.microsoft.com/office/powerpoint/2010/main" val="753675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20</a:t>
            </a:fld>
            <a:endParaRPr lang="en-US"/>
          </a:p>
        </p:txBody>
      </p:sp>
    </p:spTree>
    <p:extLst>
      <p:ext uri="{BB962C8B-B14F-4D97-AF65-F5344CB8AC3E}">
        <p14:creationId xmlns:p14="http://schemas.microsoft.com/office/powerpoint/2010/main" val="2185005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21</a:t>
            </a:fld>
            <a:endParaRPr lang="en-US"/>
          </a:p>
        </p:txBody>
      </p:sp>
    </p:spTree>
    <p:extLst>
      <p:ext uri="{BB962C8B-B14F-4D97-AF65-F5344CB8AC3E}">
        <p14:creationId xmlns:p14="http://schemas.microsoft.com/office/powerpoint/2010/main" val="549697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22</a:t>
            </a:fld>
            <a:endParaRPr lang="en-US"/>
          </a:p>
        </p:txBody>
      </p:sp>
    </p:spTree>
    <p:extLst>
      <p:ext uri="{BB962C8B-B14F-4D97-AF65-F5344CB8AC3E}">
        <p14:creationId xmlns:p14="http://schemas.microsoft.com/office/powerpoint/2010/main" val="379089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23</a:t>
            </a:fld>
            <a:endParaRPr lang="en-US"/>
          </a:p>
        </p:txBody>
      </p:sp>
    </p:spTree>
    <p:extLst>
      <p:ext uri="{BB962C8B-B14F-4D97-AF65-F5344CB8AC3E}">
        <p14:creationId xmlns:p14="http://schemas.microsoft.com/office/powerpoint/2010/main" val="2730063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10/17/2017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3</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1144500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31</a:t>
            </a:fld>
            <a:endParaRPr lang="en-US"/>
          </a:p>
        </p:txBody>
      </p:sp>
    </p:spTree>
    <p:extLst>
      <p:ext uri="{BB962C8B-B14F-4D97-AF65-F5344CB8AC3E}">
        <p14:creationId xmlns:p14="http://schemas.microsoft.com/office/powerpoint/2010/main" val="3343806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34</a:t>
            </a:fld>
            <a:endParaRPr lang="en-US"/>
          </a:p>
        </p:txBody>
      </p:sp>
    </p:spTree>
    <p:extLst>
      <p:ext uri="{BB962C8B-B14F-4D97-AF65-F5344CB8AC3E}">
        <p14:creationId xmlns:p14="http://schemas.microsoft.com/office/powerpoint/2010/main" val="622413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CA44E0-6ABB-4CBD-8351-69864DC90C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885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4</a:t>
            </a:fld>
            <a:endParaRPr lang="en-US"/>
          </a:p>
        </p:txBody>
      </p:sp>
    </p:spTree>
    <p:extLst>
      <p:ext uri="{BB962C8B-B14F-4D97-AF65-F5344CB8AC3E}">
        <p14:creationId xmlns:p14="http://schemas.microsoft.com/office/powerpoint/2010/main" val="45285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10/17/2017 12:12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545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80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 12:12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18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10/17/2017 12:12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649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EFC6C9-64D4-43E2-813E-165DE9CE5EC3}"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38728607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9443088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FC6C9-64D4-43E2-813E-165DE9CE5EC3}"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7394006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FC6C9-64D4-43E2-813E-165DE9CE5EC3}"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3881777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FC6C9-64D4-43E2-813E-165DE9CE5EC3}"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453537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FC6C9-64D4-43E2-813E-165DE9CE5EC3}"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1655546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FC6C9-64D4-43E2-813E-165DE9CE5EC3}"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3739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020262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82040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4811841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03808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679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856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46439753"/>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3694403"/>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3610726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90621371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535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3287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613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77202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4837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39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07068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414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70720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64925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4796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7027065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8923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88283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20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013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9051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4062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723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145078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8491530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24784539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6400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4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24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3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13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411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3824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34382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619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219476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4499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065700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3836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519990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296305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621157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904624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5498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98642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931689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169843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33960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05955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3003517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0099284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8542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5337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286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image" Target="../media/image1.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4.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5.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10/17/2017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5971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2965355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FC6C9-64D4-43E2-813E-165DE9CE5EC3}" type="datetimeFigureOut">
              <a:rPr lang="en-US" smtClean="0"/>
              <a:t>10/17/2017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39C94-6EE0-4F64-9CD3-DCAF3262D661}" type="slidenum">
              <a:rPr lang="en-US" smtClean="0"/>
              <a:t>‹#›</a:t>
            </a:fld>
            <a:endParaRPr lang="en-US"/>
          </a:p>
        </p:txBody>
      </p:sp>
    </p:spTree>
    <p:extLst>
      <p:ext uri="{BB962C8B-B14F-4D97-AF65-F5344CB8AC3E}">
        <p14:creationId xmlns:p14="http://schemas.microsoft.com/office/powerpoint/2010/main" val="35586458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hyperlink" Target="http://aka.ms/70-534-book" TargetMode="External"/><Relationship Id="rId4" Type="http://schemas.openxmlformats.org/officeDocument/2006/relationships/image" Target="../media/image17.png"/><Relationship Id="rId9" Type="http://schemas.openxmlformats.org/officeDocument/2006/relationships/image" Target="../media/image21.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3.png"/><Relationship Id="rId7" Type="http://schemas.openxmlformats.org/officeDocument/2006/relationships/image" Target="../media/image28.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27.png"/><Relationship Id="rId10" Type="http://schemas.openxmlformats.org/officeDocument/2006/relationships/diagramQuickStyle" Target="../diagrams/quickStyle1.xml"/><Relationship Id="rId4" Type="http://schemas.openxmlformats.org/officeDocument/2006/relationships/image" Target="../media/image26.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em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www.meetup.com/NYPluralsightStudy" TargetMode="External"/><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hyperlink" Target="http://www.meetup.com/MMADNYC" TargetMode="External"/><Relationship Id="rId5" Type="http://schemas.openxmlformats.org/officeDocument/2006/relationships/hyperlink" Target="http://www.meetup.com/nycmobiledev" TargetMode="External"/><Relationship Id="rId4" Type="http://schemas.openxmlformats.org/officeDocument/2006/relationships/hyperlink" Target="http://www.meetup.com/MMADNJ"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51.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50.png"/><Relationship Id="rId2" Type="http://schemas.openxmlformats.org/officeDocument/2006/relationships/notesSlide" Target="../notesSlides/notesSlide20.xml"/><Relationship Id="rId16" Type="http://schemas.openxmlformats.org/officeDocument/2006/relationships/hyperlink" Target="https://en.wikipedia.org/wiki/A/B_testing" TargetMode="External"/><Relationship Id="rId1" Type="http://schemas.openxmlformats.org/officeDocument/2006/relationships/slideLayout" Target="../slideLayouts/slideLayout22.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52.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34.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jpeg"/><Relationship Id="rId39" Type="http://schemas.openxmlformats.org/officeDocument/2006/relationships/image" Target="../media/image104.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7.jpg"/><Relationship Id="rId47" Type="http://schemas.openxmlformats.org/officeDocument/2006/relationships/image" Target="../media/image112.jpeg"/><Relationship Id="rId50" Type="http://schemas.openxmlformats.org/officeDocument/2006/relationships/image" Target="../media/image115.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46" Type="http://schemas.openxmlformats.org/officeDocument/2006/relationships/image" Target="../media/image111.png"/><Relationship Id="rId2" Type="http://schemas.openxmlformats.org/officeDocument/2006/relationships/notesSlide" Target="../notesSlides/notesSlide29.xml"/><Relationship Id="rId16" Type="http://schemas.openxmlformats.org/officeDocument/2006/relationships/image" Target="../media/image81.png"/><Relationship Id="rId20" Type="http://schemas.openxmlformats.org/officeDocument/2006/relationships/image" Target="../media/image85.jpeg"/><Relationship Id="rId29" Type="http://schemas.openxmlformats.org/officeDocument/2006/relationships/image" Target="../media/image94.png"/><Relationship Id="rId41" Type="http://schemas.openxmlformats.org/officeDocument/2006/relationships/image" Target="../media/image106.png"/><Relationship Id="rId1" Type="http://schemas.openxmlformats.org/officeDocument/2006/relationships/slideLayout" Target="../slideLayouts/slideLayout44.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jpe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45" Type="http://schemas.openxmlformats.org/officeDocument/2006/relationships/image" Target="../media/image110.jp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49" Type="http://schemas.openxmlformats.org/officeDocument/2006/relationships/image" Target="../media/image114.png"/><Relationship Id="rId10" Type="http://schemas.openxmlformats.org/officeDocument/2006/relationships/image" Target="../media/image75.emf"/><Relationship Id="rId19" Type="http://schemas.openxmlformats.org/officeDocument/2006/relationships/image" Target="../media/image84.png"/><Relationship Id="rId31" Type="http://schemas.openxmlformats.org/officeDocument/2006/relationships/image" Target="../media/image96.png"/><Relationship Id="rId44" Type="http://schemas.openxmlformats.org/officeDocument/2006/relationships/image" Target="../media/image109.png"/><Relationship Id="rId52" Type="http://schemas.openxmlformats.org/officeDocument/2006/relationships/image" Target="../media/image117.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emf"/><Relationship Id="rId48" Type="http://schemas.openxmlformats.org/officeDocument/2006/relationships/image" Target="../media/image113.png"/><Relationship Id="rId8" Type="http://schemas.openxmlformats.org/officeDocument/2006/relationships/image" Target="../media/image73.png"/><Relationship Id="rId51"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beta.docker.com/docs/"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18.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37.xml"/><Relationship Id="rId1" Type="http://schemas.openxmlformats.org/officeDocument/2006/relationships/slideLayout" Target="../slideLayouts/slideLayout94.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hyperlink" Target="http://aka.ms/windowscontainers" TargetMode="External"/><Relationship Id="rId5" Type="http://schemas.openxmlformats.org/officeDocument/2006/relationships/hyperlink" Target="https://msdn.microsoft.com/virtualization/windowscontainers" TargetMode="External"/><Relationship Id="rId4" Type="http://schemas.openxmlformats.org/officeDocument/2006/relationships/hyperlink" Target="http://itproguru.com/Jo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914023" y="1066741"/>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366586" cy="1569660"/>
          </a:xfrm>
          <a:prstGeom prst="rect">
            <a:avLst/>
          </a:prstGeom>
          <a:noFill/>
        </p:spPr>
        <p:txBody>
          <a:bodyPr wrap="square" rtlCol="0">
            <a:spAutoFit/>
          </a:bodyPr>
          <a:lstStyle/>
          <a:p>
            <a:pPr lvl="0">
              <a:defRPr/>
            </a:pPr>
            <a:r>
              <a:rPr lang="en-US" sz="4800" dirty="0">
                <a:solidFill>
                  <a:srgbClr val="FFC000"/>
                </a:solidFill>
              </a:rPr>
              <a:t>DevOps Containers and Next Generation Micro Services </a:t>
            </a:r>
            <a:r>
              <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101</a:t>
            </a:r>
          </a:p>
        </p:txBody>
      </p:sp>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14214" y="5809534"/>
            <a:ext cx="1560336" cy="276999"/>
          </a:xfrm>
          <a:prstGeom prst="rect">
            <a:avLst/>
          </a:prstGeom>
          <a:noFill/>
        </p:spPr>
        <p:txBody>
          <a:bodyPr wrap="square" rtlCol="0">
            <a:spAutoFit/>
          </a:bodyPr>
          <a:lstStyle/>
          <a:p>
            <a:r>
              <a:rPr lang="en-US" sz="1200" dirty="0">
                <a:solidFill>
                  <a:schemeClr val="bg1"/>
                </a:solidFill>
              </a:rPr>
              <a:t>aka.ms/70-534-book</a:t>
            </a:r>
            <a:endParaRPr lang="en-US" sz="1600" dirty="0">
              <a:solidFill>
                <a:schemeClr val="bg1"/>
              </a:solidFill>
            </a:endParaRPr>
          </a:p>
        </p:txBody>
      </p:sp>
      <p:sp>
        <p:nvSpPr>
          <p:cNvPr id="3" name="Rectangle 2">
            <a:extLst>
              <a:ext uri="{FF2B5EF4-FFF2-40B4-BE49-F238E27FC236}">
                <a16:creationId xmlns:a16="http://schemas.microsoft.com/office/drawing/2014/main" id="{FB873C17-A106-4946-99C2-9F9AB0F35EAE}"/>
              </a:ext>
            </a:extLst>
          </p:cNvPr>
          <p:cNvSpPr/>
          <p:nvPr/>
        </p:nvSpPr>
        <p:spPr>
          <a:xfrm>
            <a:off x="289804" y="2748250"/>
            <a:ext cx="7477688" cy="1077218"/>
          </a:xfrm>
          <a:prstGeom prst="rect">
            <a:avLst/>
          </a:prstGeom>
        </p:spPr>
        <p:txBody>
          <a:bodyPr wrap="none">
            <a:spAutoFit/>
          </a:bodyPr>
          <a:lstStyle/>
          <a:p>
            <a:r>
              <a:rPr lang="en-US" sz="3200" dirty="0">
                <a:solidFill>
                  <a:schemeClr val="bg1"/>
                </a:solidFill>
              </a:rPr>
              <a:t>Slides: https://github.com/dstolts/Resource</a:t>
            </a:r>
          </a:p>
          <a:p>
            <a:r>
              <a:rPr lang="en-US" sz="3200" dirty="0">
                <a:solidFill>
                  <a:schemeClr val="bg1"/>
                </a:solidFill>
              </a:rPr>
              <a:t>Search DevOps</a:t>
            </a: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OS Base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Virtual </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984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587814" y="6075998"/>
            <a:ext cx="85634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008272"/>
                    </a:gs>
                    <a:gs pos="100000">
                      <a:srgbClr val="008272"/>
                    </a:gs>
                  </a:gsLst>
                  <a:lin ang="0" scaled="0"/>
                </a:gradFill>
                <a:effectLst/>
                <a:uLnTx/>
                <a:uFillTx/>
                <a:latin typeface="Segoe UI"/>
                <a:ea typeface="+mn-ea"/>
                <a:cs typeface="+mn-cs"/>
              </a:rPr>
              <a:t>“Deliver a Product that Users Love!”</a:t>
            </a:r>
            <a:endParaRPr kumimoji="0" lang="en-US" sz="40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769565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B19F-6BBF-44FD-B3EE-20338C089527}"/>
              </a:ext>
            </a:extLst>
          </p:cNvPr>
          <p:cNvSpPr>
            <a:spLocks noGrp="1"/>
          </p:cNvSpPr>
          <p:nvPr>
            <p:ph type="title"/>
          </p:nvPr>
        </p:nvSpPr>
        <p:spPr>
          <a:xfrm>
            <a:off x="291123" y="349496"/>
            <a:ext cx="11478846" cy="682136"/>
          </a:xfrm>
        </p:spPr>
        <p:txBody>
          <a:bodyPr>
            <a:normAutofit/>
          </a:bodyPr>
          <a:lstStyle/>
          <a:p>
            <a:r>
              <a:rPr lang="en-US" sz="4000" dirty="0"/>
              <a:t>Value Stream Mapping – Understanding and Teaching</a:t>
            </a:r>
          </a:p>
        </p:txBody>
      </p:sp>
      <p:pic>
        <p:nvPicPr>
          <p:cNvPr id="5" name="Content Placeholder 4">
            <a:extLst>
              <a:ext uri="{FF2B5EF4-FFF2-40B4-BE49-F238E27FC236}">
                <a16:creationId xmlns:a16="http://schemas.microsoft.com/office/drawing/2014/main" id="{87AAC5D2-CDA6-4789-98DF-0DBDF49B1C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831" y="950301"/>
            <a:ext cx="8336877" cy="6380739"/>
          </a:xfrm>
        </p:spPr>
      </p:pic>
    </p:spTree>
    <p:extLst>
      <p:ext uri="{BB962C8B-B14F-4D97-AF65-F5344CB8AC3E}">
        <p14:creationId xmlns:p14="http://schemas.microsoft.com/office/powerpoint/2010/main" val="410213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713975"/>
            <a:ext cx="762717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The book is available on Audio Book</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2448290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hlinkClick r:id="rId3"/>
              </a:rPr>
              <a:t>http://www.itproguy.com/devops-practices/</a:t>
            </a:r>
            <a:r>
              <a:rPr kumimoji="0" lang="en-US" sz="2400" b="0" i="1" u="none" strike="noStrike" kern="1200" cap="none" spc="0" normalizeH="0" baseline="0" noProof="0" dirty="0">
                <a:ln>
                  <a:noFill/>
                </a:ln>
                <a:solidFill>
                  <a:srgbClr val="FFFFFF"/>
                </a:solidFill>
                <a:effectLst/>
                <a:uLnTx/>
                <a:uFillTx/>
                <a:latin typeface="Segoe UI"/>
                <a:ea typeface="+mn-ea"/>
                <a:cs typeface="+mn-cs"/>
              </a:rPr>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Primary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Secondary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955681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Microsoft Fortifies Commitment to Open Source, Becomes Linux Foundation Platinum Member </a:t>
            </a:r>
            <a:br>
              <a:rPr lang="en-US" b="1" dirty="0"/>
            </a:br>
            <a:br>
              <a:rPr lang="en-US" b="1" dirty="0"/>
            </a:br>
            <a:br>
              <a:rPr lang="en-US" b="1" dirty="0"/>
            </a:br>
            <a:endParaRPr lang="en-US" dirty="0"/>
          </a:p>
        </p:txBody>
      </p:sp>
      <p:sp>
        <p:nvSpPr>
          <p:cNvPr id="5" name="Text Placeholder 4"/>
          <p:cNvSpPr>
            <a:spLocks noGrp="1"/>
          </p:cNvSpPr>
          <p:nvPr>
            <p:ph type="body" sz="quarter" idx="10"/>
          </p:nvPr>
        </p:nvSpPr>
        <p:spPr>
          <a:xfrm>
            <a:off x="269239" y="1189177"/>
            <a:ext cx="11653523" cy="4890954"/>
          </a:xfrm>
        </p:spPr>
        <p:txBody>
          <a:bodyPr/>
          <a:lstStyle/>
          <a:p>
            <a:endParaRPr lang="en-US" dirty="0"/>
          </a:p>
          <a:p>
            <a:endParaRPr lang="en-US" dirty="0"/>
          </a:p>
          <a:p>
            <a:r>
              <a:rPr lang="en-US" b="1" dirty="0"/>
              <a:t>Why?</a:t>
            </a:r>
          </a:p>
          <a:p>
            <a:r>
              <a:rPr lang="en-US" b="1" dirty="0"/>
              <a:t>What does it mean? For </a:t>
            </a:r>
            <a:r>
              <a:rPr lang="en-US" dirty="0"/>
              <a:t>Microsoft, for Linux, and most importantly to * Open Source *</a:t>
            </a:r>
            <a:r>
              <a:rPr lang="en-US" b="1" dirty="0"/>
              <a:t>  </a:t>
            </a:r>
            <a:br>
              <a:rPr lang="en-US" b="1" dirty="0"/>
            </a:br>
            <a:r>
              <a:rPr lang="en-US" b="1" dirty="0"/>
              <a:t>    Now? </a:t>
            </a:r>
            <a:br>
              <a:rPr lang="en-US" b="1" dirty="0"/>
            </a:br>
            <a:r>
              <a:rPr lang="en-US" b="1" dirty="0"/>
              <a:t>    Near future?</a:t>
            </a:r>
            <a:br>
              <a:rPr lang="en-US" b="1" dirty="0"/>
            </a:br>
            <a:r>
              <a:rPr lang="en-US" b="1" dirty="0"/>
              <a:t>    Long term?</a:t>
            </a:r>
          </a:p>
        </p:txBody>
      </p:sp>
      <p:sp>
        <p:nvSpPr>
          <p:cNvPr id="3" name="Rectangle 2"/>
          <p:cNvSpPr/>
          <p:nvPr/>
        </p:nvSpPr>
        <p:spPr>
          <a:xfrm>
            <a:off x="269240" y="6086315"/>
            <a:ext cx="99414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https://www.linuxfoundation.org/announcements/microsoft-fortifies-commitment-to-open-source-becomes-linux-foundation-platinum</a:t>
            </a:r>
          </a:p>
        </p:txBody>
      </p:sp>
    </p:spTree>
    <p:extLst>
      <p:ext uri="{BB962C8B-B14F-4D97-AF65-F5344CB8AC3E}">
        <p14:creationId xmlns:p14="http://schemas.microsoft.com/office/powerpoint/2010/main" val="2992076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and Container Portability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27" y="1690688"/>
            <a:ext cx="9865217" cy="4803229"/>
          </a:xfrm>
          <a:prstGeom prst="rect">
            <a:avLst/>
          </a:prstGeom>
        </p:spPr>
      </p:pic>
    </p:spTree>
    <p:extLst>
      <p:ext uri="{BB962C8B-B14F-4D97-AF65-F5344CB8AC3E}">
        <p14:creationId xmlns:p14="http://schemas.microsoft.com/office/powerpoint/2010/main" val="3127913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9092" y="365125"/>
            <a:ext cx="11732654" cy="1325563"/>
          </a:xfrm>
        </p:spPr>
        <p:txBody>
          <a:bodyPr/>
          <a:lstStyle/>
          <a:p>
            <a:r>
              <a:rPr lang="en-US" sz="4000" dirty="0"/>
              <a:t>Docker Client runs the same on Windows and Linux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2" y="1563796"/>
            <a:ext cx="10560677" cy="4824125"/>
          </a:xfrm>
          <a:prstGeom prst="rect">
            <a:avLst/>
          </a:prstGeom>
        </p:spPr>
      </p:pic>
    </p:spTree>
    <p:extLst>
      <p:ext uri="{BB962C8B-B14F-4D97-AF65-F5344CB8AC3E}">
        <p14:creationId xmlns:p14="http://schemas.microsoft.com/office/powerpoint/2010/main" val="2527814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811" y="21889"/>
            <a:ext cx="10515600" cy="1325563"/>
          </a:xfrm>
        </p:spPr>
        <p:txBody>
          <a:bodyPr/>
          <a:lstStyle/>
          <a:p>
            <a:r>
              <a:rPr lang="en-US" b="1" dirty="0"/>
              <a:t>Join US </a:t>
            </a:r>
            <a:r>
              <a:rPr lang="en-US" dirty="0"/>
              <a:t>– Microsoft Developer Meetups</a:t>
            </a:r>
          </a:p>
        </p:txBody>
      </p:sp>
      <p:sp>
        <p:nvSpPr>
          <p:cNvPr id="3" name="Content Placeholder 2"/>
          <p:cNvSpPr>
            <a:spLocks noGrp="1"/>
          </p:cNvSpPr>
          <p:nvPr>
            <p:ph idx="1"/>
          </p:nvPr>
        </p:nvSpPr>
        <p:spPr>
          <a:xfrm>
            <a:off x="896923" y="1133542"/>
            <a:ext cx="10515600" cy="5325990"/>
          </a:xfrm>
        </p:spPr>
        <p:txBody>
          <a:bodyPr>
            <a:normAutofit fontScale="25000" lnSpcReduction="20000"/>
          </a:bodyPr>
          <a:lstStyle/>
          <a:p>
            <a:pPr marL="285750" indent="-285750">
              <a:lnSpc>
                <a:spcPct val="150000"/>
              </a:lnSpc>
            </a:pPr>
            <a:r>
              <a:rPr lang="en-US" sz="6400" dirty="0">
                <a:solidFill>
                  <a:schemeClr val="bg1">
                    <a:lumMod val="50000"/>
                    <a:alpha val="99000"/>
                  </a:schemeClr>
                </a:solidFill>
              </a:rPr>
              <a:t>New York </a:t>
            </a:r>
            <a:r>
              <a:rPr lang="en-US" sz="6400" dirty="0" err="1">
                <a:solidFill>
                  <a:schemeClr val="bg1">
                    <a:lumMod val="50000"/>
                    <a:alpha val="99000"/>
                  </a:schemeClr>
                </a:solidFill>
              </a:rPr>
              <a:t>Pluralsight</a:t>
            </a:r>
            <a:r>
              <a:rPr lang="en-US" sz="6400" dirty="0">
                <a:solidFill>
                  <a:schemeClr val="bg1">
                    <a:lumMod val="50000"/>
                    <a:alpha val="99000"/>
                  </a:schemeClr>
                </a:solidFill>
              </a:rPr>
              <a:t> Study Group: </a:t>
            </a:r>
            <a:r>
              <a:rPr lang="en-US" sz="6400" dirty="0">
                <a:solidFill>
                  <a:schemeClr val="bg1">
                    <a:lumMod val="50000"/>
                    <a:alpha val="99000"/>
                  </a:schemeClr>
                </a:solidFill>
                <a:hlinkClick r:id="rId3"/>
              </a:rPr>
              <a:t>www.meetup.com/NYPluralsightStudy</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6-19-17: </a:t>
            </a:r>
            <a:r>
              <a:rPr lang="en-US" sz="6400" dirty="0">
                <a:solidFill>
                  <a:schemeClr val="bg1">
                    <a:lumMod val="50000"/>
                    <a:alpha val="99000"/>
                  </a:schemeClr>
                </a:solidFill>
              </a:rPr>
              <a:t>Understanding ASP.NET Core Security  Week 2 of 3</a:t>
            </a:r>
          </a:p>
          <a:p>
            <a:pPr marL="742950" lvl="1" indent="-285750">
              <a:lnSpc>
                <a:spcPct val="150000"/>
              </a:lnSpc>
            </a:pPr>
            <a:r>
              <a:rPr lang="en-US" sz="6400" b="1" dirty="0">
                <a:solidFill>
                  <a:schemeClr val="bg1">
                    <a:lumMod val="50000"/>
                    <a:alpha val="99000"/>
                  </a:schemeClr>
                </a:solidFill>
              </a:rPr>
              <a:t>6-26-17:</a:t>
            </a:r>
            <a:r>
              <a:rPr lang="en-US" sz="6400" dirty="0">
                <a:solidFill>
                  <a:schemeClr val="bg1">
                    <a:lumMod val="50000"/>
                    <a:alpha val="99000"/>
                  </a:schemeClr>
                </a:solidFill>
              </a:rPr>
              <a:t> Understanding ASP.NET Core Security  Week 3 of 3</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Jersey: </a:t>
            </a:r>
            <a:r>
              <a:rPr lang="en-US" sz="6400" dirty="0">
                <a:solidFill>
                  <a:schemeClr val="bg1">
                    <a:lumMod val="50000"/>
                    <a:alpha val="99000"/>
                  </a:schemeClr>
                </a:solidFill>
                <a:hlinkClick r:id="rId4"/>
              </a:rPr>
              <a:t>www.meetup.com/MMADNJ</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 </a:t>
            </a:r>
            <a:r>
              <a:rPr lang="en-US" sz="6400" dirty="0">
                <a:solidFill>
                  <a:schemeClr val="bg1">
                    <a:lumMod val="50000"/>
                    <a:alpha val="99000"/>
                  </a:schemeClr>
                </a:solidFill>
              </a:rPr>
              <a:t> Breaking in Bots with Node.js with Rachel White</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NYC Mobile .NET Developers Group: </a:t>
            </a:r>
            <a:r>
              <a:rPr lang="en-US" sz="6400" dirty="0">
                <a:solidFill>
                  <a:schemeClr val="bg1">
                    <a:lumMod val="50000"/>
                    <a:alpha val="99000"/>
                  </a:schemeClr>
                </a:solidFill>
                <a:hlinkClick r:id="rId5"/>
              </a:rPr>
              <a:t>www.meetup.com/nycmobiledev</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a:t>
            </a:r>
            <a:r>
              <a:rPr lang="en-US" sz="6400" dirty="0">
                <a:solidFill>
                  <a:schemeClr val="bg1">
                    <a:lumMod val="50000"/>
                    <a:alpha val="99000"/>
                  </a:schemeClr>
                </a:solidFill>
              </a:rPr>
              <a:t> Designing Mobile Driven IoT Architecture</a:t>
            </a:r>
          </a:p>
          <a:p>
            <a:pPr marL="742950" lvl="1" indent="-285750">
              <a:lnSpc>
                <a:spcPct val="150000"/>
              </a:lnSpc>
            </a:pPr>
            <a:r>
              <a:rPr lang="en-US" sz="6400" b="1" dirty="0">
                <a:solidFill>
                  <a:schemeClr val="bg1">
                    <a:lumMod val="50000"/>
                    <a:alpha val="99000"/>
                  </a:schemeClr>
                </a:solidFill>
              </a:rPr>
              <a:t>7-18-17:</a:t>
            </a:r>
            <a:r>
              <a:rPr lang="en-US" sz="6400" dirty="0">
                <a:solidFill>
                  <a:schemeClr val="bg1">
                    <a:lumMod val="50000"/>
                    <a:alpha val="99000"/>
                  </a:schemeClr>
                </a:solidFill>
              </a:rPr>
              <a:t> Build 2017 Recap for Xamarin Developers</a:t>
            </a:r>
          </a:p>
          <a:p>
            <a:pPr marL="742950" lvl="1" indent="-285750">
              <a:lnSpc>
                <a:spcPct val="150000"/>
              </a:lnSpc>
            </a:pPr>
            <a:r>
              <a:rPr lang="en-US" sz="6400" b="1" dirty="0">
                <a:solidFill>
                  <a:schemeClr val="bg1">
                    <a:lumMod val="50000"/>
                    <a:alpha val="99000"/>
                  </a:schemeClr>
                </a:solidFill>
              </a:rPr>
              <a:t>8-15-17: </a:t>
            </a:r>
            <a:r>
              <a:rPr lang="en-US" sz="6400" dirty="0">
                <a:solidFill>
                  <a:schemeClr val="bg1">
                    <a:lumMod val="50000"/>
                    <a:alpha val="99000"/>
                  </a:schemeClr>
                </a:solidFill>
              </a:rPr>
              <a:t> Multi-Targeting the World: A Single Project to Rule Them All</a:t>
            </a: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York: </a:t>
            </a:r>
            <a:r>
              <a:rPr lang="en-US" sz="6400" dirty="0">
                <a:solidFill>
                  <a:schemeClr val="bg1">
                    <a:lumMod val="50000"/>
                    <a:alpha val="99000"/>
                  </a:schemeClr>
                </a:solidFill>
                <a:hlinkClick r:id="rId6"/>
              </a:rPr>
              <a:t>www.meetup.com/MMADNYC</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6-27-17: </a:t>
            </a:r>
            <a:r>
              <a:rPr lang="en-US" sz="6400" dirty="0">
                <a:solidFill>
                  <a:schemeClr val="bg1">
                    <a:lumMod val="50000"/>
                    <a:alpha val="99000"/>
                  </a:schemeClr>
                </a:solidFill>
              </a:rPr>
              <a:t> Breaking in Bots with Node.js with Rachel White</a:t>
            </a:r>
          </a:p>
          <a:p>
            <a:pPr marL="285750" indent="-285750">
              <a:lnSpc>
                <a:spcPct val="150000"/>
              </a:lnSpc>
            </a:pPr>
            <a:r>
              <a:rPr lang="en-US" sz="6400" dirty="0">
                <a:solidFill>
                  <a:schemeClr val="bg1">
                    <a:lumMod val="50000"/>
                    <a:alpha val="99000"/>
                  </a:schemeClr>
                </a:solidFill>
              </a:rPr>
              <a:t>New York ALT.NET Software Development Group: </a:t>
            </a:r>
            <a:r>
              <a:rPr lang="en-US" sz="6400" dirty="0">
                <a:solidFill>
                  <a:schemeClr val="bg1">
                    <a:lumMod val="50000"/>
                    <a:alpha val="99000"/>
                  </a:schemeClr>
                </a:solidFill>
                <a:hlinkClick r:id="rId5"/>
              </a:rPr>
              <a:t>www.meetup.com/nycmobiledev</a:t>
            </a:r>
            <a:endParaRPr lang="en-US" sz="6400" dirty="0">
              <a:solidFill>
                <a:schemeClr val="bg1">
                  <a:lumMod val="50000"/>
                  <a:alpha val="99000"/>
                </a:schemeClr>
              </a:solidFill>
            </a:endParaRPr>
          </a:p>
          <a:p>
            <a:pPr marL="742950" lvl="1" indent="-285750">
              <a:lnSpc>
                <a:spcPct val="150000"/>
              </a:lnSpc>
            </a:pPr>
            <a:r>
              <a:rPr lang="en-US" sz="6400" b="1" dirty="0">
                <a:solidFill>
                  <a:schemeClr val="bg1">
                    <a:lumMod val="50000"/>
                    <a:alpha val="99000"/>
                  </a:schemeClr>
                </a:solidFill>
              </a:rPr>
              <a:t>6-28-17: </a:t>
            </a:r>
            <a:r>
              <a:rPr lang="en-US" sz="6400" dirty="0">
                <a:solidFill>
                  <a:schemeClr val="bg1">
                    <a:lumMod val="50000"/>
                    <a:alpha val="99000"/>
                  </a:schemeClr>
                </a:solidFill>
              </a:rPr>
              <a:t> Decomposing a monolith into Microservices with the Open Web Interface for .NET </a:t>
            </a:r>
          </a:p>
          <a:p>
            <a:endParaRPr lang="en-US" dirty="0"/>
          </a:p>
        </p:txBody>
      </p:sp>
    </p:spTree>
    <p:extLst>
      <p:ext uri="{BB962C8B-B14F-4D97-AF65-F5344CB8AC3E}">
        <p14:creationId xmlns:p14="http://schemas.microsoft.com/office/powerpoint/2010/main" val="343615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lstStyle/>
          <a:p>
            <a:r>
              <a:rPr lang="en-US" dirty="0">
                <a:solidFill>
                  <a:srgbClr val="FFFF00"/>
                </a:solidFill>
              </a:rPr>
              <a:t>Traditional vs modern dev-ops</a:t>
            </a:r>
          </a:p>
        </p:txBody>
      </p:sp>
      <p:graphicFrame>
        <p:nvGraphicFramePr>
          <p:cNvPr id="4" name="Table 3"/>
          <p:cNvGraphicFramePr>
            <a:graphicFrameLocks noGrp="1"/>
          </p:cNvGraphicFramePr>
          <p:nvPr>
            <p:extLst>
              <p:ext uri="{D42A27DB-BD31-4B8C-83A1-F6EECF244321}">
                <p14:modId xmlns:p14="http://schemas.microsoft.com/office/powerpoint/2010/main" val="1137153573"/>
              </p:ext>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4795159"/>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err="1"/>
              <a:t>Devops</a:t>
            </a:r>
            <a:r>
              <a:rPr lang="en-US" sz="3600" dirty="0"/>
              <a:t>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microservices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1000" tmFilter="0, 0; .2, .5; .8, .5; 1, 0"/>
                                        <p:tgtEl>
                                          <p:spTgt spid="16"/>
                                        </p:tgtEl>
                                      </p:cBhvr>
                                    </p:animEffect>
                                    <p:animScale>
                                      <p:cBhvr>
                                        <p:cTn id="7" dur="500" autoRev="1" fill="hold"/>
                                        <p:tgtEl>
                                          <p:spTgt spid="1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11"/>
                                        </p:tgtEl>
                                      </p:cBhvr>
                                    </p:animEffect>
                                    <p:animScale>
                                      <p:cBhvr>
                                        <p:cTn id="10" dur="500" autoRev="1" fill="hold"/>
                                        <p:tgtEl>
                                          <p:spTgt spid="1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much shorter)</a:t>
            </a:r>
          </a:p>
          <a:p>
            <a:r>
              <a:rPr lang="en-US" dirty="0"/>
              <a:t>Containers</a:t>
            </a:r>
          </a:p>
          <a:p>
            <a:pPr lvl="1"/>
            <a:r>
              <a:rPr lang="en-US" dirty="0"/>
              <a:t>Now</a:t>
            </a:r>
          </a:p>
          <a:p>
            <a:pPr lvl="1"/>
            <a:r>
              <a:rPr lang="en-US" dirty="0"/>
              <a:t>Docker has already started driving this technology forward</a:t>
            </a:r>
          </a:p>
          <a:p>
            <a:pPr lvl="1"/>
            <a:r>
              <a:rPr lang="en-US" dirty="0"/>
              <a:t>Usually 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937681"/>
          </a:xfrm>
        </p:spPr>
        <p:txBody>
          <a:bodyPr/>
          <a:lstStyle/>
          <a:p>
            <a:pPr marL="742950" indent="-742950">
              <a:buFont typeface="+mj-lt"/>
              <a:buAutoNum type="arabicPeriod"/>
            </a:pPr>
            <a:r>
              <a:rPr lang="en-US" dirty="0"/>
              <a:t>Create Docker Account and link it with Azure</a:t>
            </a:r>
          </a:p>
          <a:p>
            <a:pPr lvl="1"/>
            <a:r>
              <a:rPr lang="en-US" dirty="0">
                <a:hlinkClick r:id="rId3"/>
              </a:rPr>
              <a:t>https://beta.docker.com/docs/</a:t>
            </a:r>
            <a:endParaRPr lang="en-US" dirty="0"/>
          </a:p>
          <a:p>
            <a:pPr marL="742950" indent="-742950">
              <a:buFont typeface="+mj-lt"/>
              <a:buAutoNum type="arabicPeriod"/>
            </a:pPr>
            <a:r>
              <a:rPr lang="en-US" dirty="0"/>
              <a:t>Create </a:t>
            </a:r>
            <a:r>
              <a:rPr lang="en-US" dirty="0" err="1"/>
              <a:t>Wordpress</a:t>
            </a:r>
            <a:r>
              <a:rPr lang="en-US" dirty="0"/>
              <a:t> Site on Azure in a Docker Container; login to </a:t>
            </a:r>
            <a:r>
              <a:rPr lang="en-US" dirty="0" err="1"/>
              <a:t>wordpress</a:t>
            </a:r>
            <a:r>
              <a:rPr lang="en-US" dirty="0"/>
              <a:t> to do preliminary setup (admin credentials)</a:t>
            </a:r>
          </a:p>
          <a:p>
            <a:pPr marL="742950" indent="-742950">
              <a:buFont typeface="+mj-lt"/>
              <a:buAutoNum type="arabicPeriod"/>
            </a:pPr>
            <a:r>
              <a:rPr lang="en-US" dirty="0"/>
              <a:t>Install Docker for Windows on your local machine</a:t>
            </a:r>
          </a:p>
          <a:p>
            <a:pPr marL="979478" lvl="1" indent="-742950"/>
            <a:r>
              <a:rPr lang="en-US" dirty="0"/>
              <a:t>https://docs.docker.com/engine/installation/windows/</a:t>
            </a:r>
          </a:p>
        </p:txBody>
      </p:sp>
      <p:sp>
        <p:nvSpPr>
          <p:cNvPr id="3" name="Title 2"/>
          <p:cNvSpPr>
            <a:spLocks noGrp="1"/>
          </p:cNvSpPr>
          <p:nvPr>
            <p:ph type="title"/>
          </p:nvPr>
        </p:nvSpPr>
        <p:spPr/>
        <p:txBody>
          <a:bodyPr/>
          <a:lstStyle/>
          <a:p>
            <a:r>
              <a:rPr lang="en-US" dirty="0"/>
              <a:t>Homework [Optional]</a:t>
            </a:r>
          </a:p>
        </p:txBody>
      </p:sp>
      <p:sp>
        <p:nvSpPr>
          <p:cNvPr id="4" name="Rectangle 3"/>
          <p:cNvSpPr/>
          <p:nvPr/>
        </p:nvSpPr>
        <p:spPr>
          <a:xfrm>
            <a:off x="269239" y="5363314"/>
            <a:ext cx="6096000" cy="1200329"/>
          </a:xfrm>
          <a:prstGeom prst="rect">
            <a:avLst/>
          </a:prstGeom>
        </p:spPr>
        <p:txBody>
          <a:bodyPr>
            <a:spAutoFit/>
          </a:bodyPr>
          <a:lstStyle/>
          <a:p>
            <a:r>
              <a:rPr lang="en-US" b="1" u="sng">
                <a:latin typeface="Calibri" panose="020F0502020204030204" pitchFamily="34" charset="0"/>
                <a:ea typeface="Calibri" panose="020F0502020204030204" pitchFamily="34" charset="0"/>
                <a:cs typeface="Times New Roman" panose="02020603050405020304" pitchFamily="18" charset="0"/>
              </a:rPr>
              <a:t>Agenda 8/30</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Review Homework (if desired) </a:t>
            </a:r>
          </a:p>
          <a:p>
            <a:r>
              <a:rPr lang="en-US" dirty="0">
                <a:latin typeface="Calibri" panose="020F0502020204030204" pitchFamily="34" charset="0"/>
                <a:ea typeface="Calibri" panose="020F0502020204030204" pitchFamily="34" charset="0"/>
                <a:cs typeface="Times New Roman" panose="02020603050405020304" pitchFamily="18" charset="0"/>
              </a:rPr>
              <a:t>Q&amp;A</a:t>
            </a:r>
          </a:p>
          <a:p>
            <a:r>
              <a:rPr lang="en-US" dirty="0">
                <a:latin typeface="Calibri" panose="020F0502020204030204" pitchFamily="34" charset="0"/>
                <a:ea typeface="Calibri" panose="020F0502020204030204" pitchFamily="34" charset="0"/>
                <a:cs typeface="Times New Roman" panose="02020603050405020304" pitchFamily="18" charset="0"/>
              </a:rPr>
              <a:t>Next Steps</a:t>
            </a:r>
          </a:p>
        </p:txBody>
      </p:sp>
    </p:spTree>
    <p:extLst>
      <p:ext uri="{BB962C8B-B14F-4D97-AF65-F5344CB8AC3E}">
        <p14:creationId xmlns:p14="http://schemas.microsoft.com/office/powerpoint/2010/main" val="21735705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3"/>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Calibri" panose="020F0502020204030204"/>
                <a:ea typeface="+mn-ea"/>
                <a:cs typeface="+mn-cs"/>
              </a:rPr>
              <a:t>ITProGuru.com/Join</a:t>
            </a:r>
            <a:endParaRPr kumimoji="0" lang="en-US" sz="5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 name="TextBox 6"/>
          <p:cNvSpPr txBox="1"/>
          <p:nvPr/>
        </p:nvSpPr>
        <p:spPr>
          <a:xfrm>
            <a:off x="10016280" y="684324"/>
            <a:ext cx="2352395" cy="922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Brought to you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@ITProGuru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Microsoft</a:t>
            </a:r>
          </a:p>
        </p:txBody>
      </p:sp>
      <p:sp>
        <p:nvSpPr>
          <p:cNvPr id="11" name="Rectangle 10"/>
          <p:cNvSpPr/>
          <p:nvPr/>
        </p:nvSpPr>
        <p:spPr>
          <a:xfrm>
            <a:off x="8717635" y="3972337"/>
            <a:ext cx="3469918" cy="2461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http://www.amazon.com/dp/0735697442/ref=rdr_ext_tmb</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Mobile Applications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Bonus: Containers</a:t>
            </a:r>
          </a:p>
          <a:p>
            <a:pPr marL="0" marR="0" lvl="1" indent="0" algn="l" defTabSz="914400" rtl="0" eaLnBrk="1" fontAlgn="t" latinLnBrk="0" hangingPunct="1">
              <a:lnSpc>
                <a:spcPct val="100000"/>
              </a:lnSpc>
              <a:spcBef>
                <a:spcPts val="0"/>
              </a:spcBef>
              <a:spcAft>
                <a:spcPct val="0"/>
              </a:spcAft>
              <a:buClrTx/>
              <a:buSzPts val="1000"/>
              <a:buFont typeface="Arial" panose="020B0604020202020204" pitchFamily="34" charset="0"/>
              <a:buNone/>
              <a:tabLst>
                <a:tab pos="228600" algn="l"/>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 Event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MicroServices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More</a:t>
            </a:r>
          </a:p>
        </p:txBody>
      </p:sp>
    </p:spTree>
    <p:extLst>
      <p:ext uri="{BB962C8B-B14F-4D97-AF65-F5344CB8AC3E}">
        <p14:creationId xmlns:p14="http://schemas.microsoft.com/office/powerpoint/2010/main" val="196418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551742"/>
          </a:xfrm>
        </p:spPr>
        <p:txBody>
          <a:bodyPr/>
          <a:lstStyle/>
          <a:p>
            <a:r>
              <a:rPr lang="en-US" sz="4400" dirty="0"/>
              <a:t>How can you stay up to date?</a:t>
            </a:r>
          </a:p>
          <a:p>
            <a:pPr lvl="1"/>
            <a:r>
              <a:rPr lang="en-US" sz="2800" dirty="0"/>
              <a:t>Follow me on Twitter @ITProGuru</a:t>
            </a:r>
          </a:p>
          <a:p>
            <a:pPr lvl="1"/>
            <a:r>
              <a:rPr lang="en-US" sz="2800" dirty="0"/>
              <a:t>Follow my Blog </a:t>
            </a:r>
            <a:r>
              <a:rPr lang="en-US" sz="2800" dirty="0">
                <a:hlinkClick r:id="rId3"/>
              </a:rPr>
              <a:t>http://ITProGuru.com</a:t>
            </a:r>
            <a:r>
              <a:rPr lang="en-US" sz="2800" dirty="0"/>
              <a:t> </a:t>
            </a:r>
          </a:p>
          <a:p>
            <a:pPr lvl="1"/>
            <a:r>
              <a:rPr lang="en-US" sz="2800" dirty="0">
                <a:hlinkClick r:id="rId4"/>
              </a:rPr>
              <a:t>http://ITProGuru.com/Join</a:t>
            </a:r>
            <a:r>
              <a:rPr lang="en-US" sz="2800" dirty="0"/>
              <a:t> </a:t>
            </a:r>
          </a:p>
          <a:p>
            <a:pPr lvl="1"/>
            <a:r>
              <a:rPr lang="en-US" sz="2800" dirty="0"/>
              <a:t>Windows Container’s site </a:t>
            </a:r>
            <a:r>
              <a:rPr lang="en-US" sz="2800" dirty="0">
                <a:hlinkClick r:id="rId5"/>
              </a:rPr>
              <a:t>https://msdn.microsoft.com/virtualization/windowscontainers</a:t>
            </a:r>
            <a:endParaRPr lang="en-US" sz="2800" dirty="0"/>
          </a:p>
          <a:p>
            <a:pPr marL="560196" lvl="2" indent="0">
              <a:buNone/>
            </a:pPr>
            <a:r>
              <a:rPr lang="en-US" sz="2400" dirty="0">
                <a:hlinkClick r:id="rId6"/>
              </a:rPr>
              <a:t>http://aka.ms/windowscontainers</a:t>
            </a:r>
            <a:endParaRPr lang="en-US" sz="2400"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309582"/>
            <a:ext cx="8066548" cy="1701737"/>
          </a:xfrm>
        </p:spPr>
        <p:txBody>
          <a:bodyPr/>
          <a:lstStyle/>
          <a:p>
            <a:r>
              <a:rPr lang="en-US" dirty="0"/>
              <a:t>Hands On Lab</a:t>
            </a:r>
            <a:br>
              <a:rPr lang="en-US" dirty="0"/>
            </a:br>
            <a:r>
              <a:rPr lang="en-US" sz="3921" dirty="0"/>
              <a:t>Containers and Windows Server 2016</a:t>
            </a:r>
            <a:endParaRPr lang="en-US" dirty="0"/>
          </a:p>
        </p:txBody>
      </p:sp>
      <p:sp>
        <p:nvSpPr>
          <p:cNvPr id="3" name="Text Placeholder 2"/>
          <p:cNvSpPr>
            <a:spLocks noGrp="1"/>
          </p:cNvSpPr>
          <p:nvPr>
            <p:ph type="body" sz="quarter" idx="12"/>
          </p:nvPr>
        </p:nvSpPr>
        <p:spPr>
          <a:xfrm>
            <a:off x="269240" y="3877277"/>
            <a:ext cx="8067822" cy="1164421"/>
          </a:xfrm>
        </p:spPr>
        <p:txBody>
          <a:bodyPr/>
          <a:lstStyle/>
          <a:p>
            <a:endParaRPr lang="en-US" dirty="0">
              <a:solidFill>
                <a:schemeClr val="bg2"/>
              </a:solidFill>
            </a:endParaRPr>
          </a:p>
          <a:p>
            <a:endParaRPr lang="en-US" dirty="0">
              <a:solidFill>
                <a:schemeClr val="bg2"/>
              </a:solidFill>
            </a:endParaRPr>
          </a:p>
        </p:txBody>
      </p:sp>
      <p:sp>
        <p:nvSpPr>
          <p:cNvPr id="5" name="Rectangle 4"/>
          <p:cNvSpPr/>
          <p:nvPr/>
        </p:nvSpPr>
        <p:spPr>
          <a:xfrm>
            <a:off x="269240" y="5794105"/>
            <a:ext cx="10442859" cy="756041"/>
          </a:xfrm>
          <a:prstGeom prst="rect">
            <a:avLst/>
          </a:prstGeom>
        </p:spPr>
        <p:txBody>
          <a:bodyPr wrap="none">
            <a:spAutoFit/>
          </a:bodyPr>
          <a:lstStyle/>
          <a:p>
            <a:r>
              <a:rPr lang="en-US" sz="4313" dirty="0"/>
              <a:t>https://labondemand.com/Launch/40A59076</a:t>
            </a:r>
          </a:p>
        </p:txBody>
      </p:sp>
      <p:sp>
        <p:nvSpPr>
          <p:cNvPr id="6" name="Rectangle 5"/>
          <p:cNvSpPr/>
          <p:nvPr/>
        </p:nvSpPr>
        <p:spPr>
          <a:xfrm>
            <a:off x="269240" y="803983"/>
            <a:ext cx="11653522" cy="4435376"/>
          </a:xfrm>
          <a:prstGeom prst="rect">
            <a:avLst/>
          </a:prstGeom>
        </p:spPr>
        <p:txBody>
          <a:bodyPr wrap="square">
            <a:spAutoFit/>
          </a:bodyPr>
          <a:lstStyle/>
          <a:p>
            <a:endParaRPr lang="en-US" sz="1765" dirty="0"/>
          </a:p>
          <a:p>
            <a:endParaRPr lang="en-US" sz="1765" dirty="0"/>
          </a:p>
          <a:p>
            <a:endParaRPr lang="en-US" sz="1765" dirty="0"/>
          </a:p>
          <a:p>
            <a:endParaRPr lang="en-US" sz="1765" dirty="0"/>
          </a:p>
          <a:p>
            <a:endParaRPr lang="en-US" sz="1765" dirty="0"/>
          </a:p>
          <a:p>
            <a:r>
              <a:rPr lang="en-US" sz="1765" dirty="0"/>
              <a:t>In this lab, you will gain fundamental knowledge for managing Windows Server containers on Windows 10 by using Docker commands. You will learn how to:</a:t>
            </a:r>
          </a:p>
          <a:p>
            <a:r>
              <a:rPr lang="en-US" sz="1765" dirty="0"/>
              <a:t>1.Install the pre-requisites for Docker on Windows 10.</a:t>
            </a:r>
          </a:p>
          <a:p>
            <a:r>
              <a:rPr lang="en-US" sz="1765" dirty="0"/>
              <a:t>2.Install Docker.</a:t>
            </a:r>
          </a:p>
          <a:p>
            <a:r>
              <a:rPr lang="en-US" sz="1765" dirty="0"/>
              <a:t>3.Install a Nano Server base image that is used to create containers.</a:t>
            </a:r>
          </a:p>
          <a:p>
            <a:r>
              <a:rPr lang="en-US" sz="1765" dirty="0"/>
              <a:t>4.Create containers with and without Hyper-V isolation.</a:t>
            </a:r>
          </a:p>
          <a:p>
            <a:r>
              <a:rPr lang="en-US" sz="1765" dirty="0"/>
              <a:t>5.Create layered container images from containers.</a:t>
            </a:r>
          </a:p>
          <a:p>
            <a:r>
              <a:rPr lang="en-US" sz="1765" dirty="0"/>
              <a:t>6.Remove Windows Server containers and Windows Server container images by using Docker.</a:t>
            </a:r>
          </a:p>
          <a:p>
            <a:endParaRPr lang="en-US" sz="1765" dirty="0"/>
          </a:p>
          <a:p>
            <a:r>
              <a:rPr lang="en-US" sz="1765" dirty="0"/>
              <a:t>You will also learn about the parent-child relationship between containers and between container images. Finally, you will learn how to deploy a Nano Server package and install the Web server role in a container.</a:t>
            </a:r>
          </a:p>
        </p:txBody>
      </p:sp>
    </p:spTree>
    <p:extLst>
      <p:ext uri="{BB962C8B-B14F-4D97-AF65-F5344CB8AC3E}">
        <p14:creationId xmlns:p14="http://schemas.microsoft.com/office/powerpoint/2010/main" val="171526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45430" y="3324017"/>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70068" y="1100710"/>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fr-FR"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endPar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Massive VM Overhead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(Disk, Disk IO, Memory, CPU, OS, Licenses, Density, The works)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 Apps, </a:t>
            </a:r>
            <a:r>
              <a:rPr kumimoji="0" lang="en-US" sz="3200" b="0"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Config</a:t>
            </a: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Mgmt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Workload</a:t>
            </a:r>
          </a:p>
        </p:txBody>
      </p:sp>
    </p:spTree>
    <p:extLst>
      <p:ext uri="{BB962C8B-B14F-4D97-AF65-F5344CB8AC3E}">
        <p14:creationId xmlns:p14="http://schemas.microsoft.com/office/powerpoint/2010/main" val="193212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Computing VM 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All Advantages of VM &amp; Session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Isolation, Little overhead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5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2444</TotalTime>
  <Words>4090</Words>
  <Application>Microsoft Office PowerPoint</Application>
  <PresentationFormat>Widescreen</PresentationFormat>
  <Paragraphs>788</Paragraphs>
  <Slides>38</Slides>
  <Notes>38</Notes>
  <HiddenSlides>11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38</vt:i4>
      </vt:variant>
    </vt:vector>
  </HeadingPairs>
  <TitlesOfParts>
    <vt:vector size="57" baseType="lpstr">
      <vt:lpstr>MS PGothic</vt:lpstr>
      <vt:lpstr>SimSun</vt:lpstr>
      <vt:lpstr>Arial</vt:lpstr>
      <vt:lpstr>Calibri</vt:lpstr>
      <vt:lpstr>Calibri Light</vt:lpstr>
      <vt:lpstr>Cambria Math</vt:lpstr>
      <vt:lpstr>Consolas</vt:lpstr>
      <vt:lpstr>Segoe UI</vt:lpstr>
      <vt:lpstr>Segoe UI Light</vt:lpstr>
      <vt:lpstr>Segoe UI Semibold</vt:lpstr>
      <vt:lpstr>Segoe UI Semilight</vt:lpstr>
      <vt:lpstr>Times New Roman</vt:lpstr>
      <vt:lpstr>Trebuchet MS</vt:lpstr>
      <vt:lpstr>Wingdings</vt:lpstr>
      <vt:lpstr>Office Theme</vt:lpstr>
      <vt:lpstr>1_5-30610_Microsoft_Ignite_Keynote_Template</vt:lpstr>
      <vt:lpstr>2_MSVID_White_16x9_2012-08-18</vt:lpstr>
      <vt:lpstr>1_Office Theme</vt:lpstr>
      <vt:lpstr>2_Office Theme</vt:lpstr>
      <vt:lpstr>PowerPoint Presentation</vt:lpstr>
      <vt:lpstr>Join US – Microsoft Developer Meetups</vt:lpstr>
      <vt:lpstr>Windows Server 2016, Containers and Next Generation Micro Services</vt:lpstr>
      <vt:lpstr>Hands On Lab Containers and Windows Server 2016</vt:lpstr>
      <vt:lpstr>Datacenter inflection points</vt:lpstr>
      <vt:lpstr>Containerization</vt:lpstr>
      <vt:lpstr>What is a container?</vt:lpstr>
      <vt:lpstr>Session VS VM (or VDI)</vt:lpstr>
      <vt:lpstr>Containers</vt:lpstr>
      <vt:lpstr>Containers Deep Dive: Architecture of a Host</vt:lpstr>
      <vt:lpstr>How Containers Run</vt:lpstr>
      <vt:lpstr>DevOps: the three stage conversation</vt:lpstr>
      <vt:lpstr>Value Stream Mapping – Understanding and Teaching</vt:lpstr>
      <vt:lpstr>Tip: Must Read Book </vt:lpstr>
      <vt:lpstr>List of DevOps Practices</vt:lpstr>
      <vt:lpstr>Monolith/Traditional vs Microservices/born in cloud</vt:lpstr>
      <vt:lpstr>Microsoft Fortifies Commitment to Open Source, Becomes Linux Foundation Platinum Member    </vt:lpstr>
      <vt:lpstr>Docker and Container Portability</vt:lpstr>
      <vt:lpstr>Docker Client runs the same on Windows and Linux</vt:lpstr>
      <vt:lpstr>What is DevOps…</vt:lpstr>
      <vt:lpstr>Traditional vs modern dev-ops</vt:lpstr>
      <vt:lpstr>Monolith and Microservices</vt:lpstr>
      <vt:lpstr>DevOps &amp; Monolithic vs Micro Services</vt:lpstr>
      <vt:lpstr>What’s the downside?</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Homework [Optional]</vt:lpstr>
      <vt:lpstr>Containers Offer</vt:lpstr>
      <vt:lpstr>Making Them Ideal For</vt:lpstr>
      <vt:lpstr>Azure Container Service Template</vt:lpstr>
      <vt:lpstr>Learn more  with FREE  IT Pro Resources</vt:lpstr>
      <vt:lpstr>Free Resources for DevOps Practices</vt:lpstr>
      <vt:lpstr>Event Notifications – Http://ITProGuru.com/join Example: Azure Certification Jump Start  70-534 Architecting Microsoft Azure Solutions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78</cp:revision>
  <dcterms:created xsi:type="dcterms:W3CDTF">2016-07-18T18:09:56Z</dcterms:created>
  <dcterms:modified xsi:type="dcterms:W3CDTF">2017-10-17T18:10:50Z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2017-10-17T14:10:49.2298501-04:00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